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225" autoAdjust="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136A90-6B59-45AD-BBA1-85AFD032E8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0EFBB7-0769-4554-96E3-51B5B6698D5A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r"/>
          <a:r>
            <a:rPr lang="en-US" sz="3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r>
            <a:rPr lang="en-US" sz="3700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</a:t>
          </a:r>
          <a:r>
            <a:rPr lang="en-US" sz="3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Ambilah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timbangan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lalu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timbanglah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massa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menggunakan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timbangan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en-US" sz="1600" dirty="0">
            <a:latin typeface="Stencil" panose="040409050D0802020404" pitchFamily="82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5DFE748-686E-4A08-944E-9D07F9FA6B48}" type="parTrans" cxnId="{17C9D25A-BC5F-418E-9A4A-29DD9C57BD39}">
      <dgm:prSet/>
      <dgm:spPr/>
      <dgm:t>
        <a:bodyPr/>
        <a:lstStyle/>
        <a:p>
          <a:endParaRPr lang="en-US"/>
        </a:p>
      </dgm:t>
    </dgm:pt>
    <dgm:pt modelId="{FD3AFE35-532F-4AE8-BAB4-DFA3B4B611F6}" type="sibTrans" cxnId="{17C9D25A-BC5F-418E-9A4A-29DD9C57BD39}">
      <dgm:prSet/>
      <dgm:spPr/>
      <dgm:t>
        <a:bodyPr/>
        <a:lstStyle/>
        <a:p>
          <a:endParaRPr lang="en-US"/>
        </a:p>
      </dgm:t>
    </dgm:pt>
    <dgm:pt modelId="{A533B6C7-3203-4AEE-95BC-E867D49C88B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r"/>
          <a:r>
            <a:rPr lang="en-US" sz="3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r>
            <a:rPr lang="en-US" sz="3700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nd</a:t>
          </a:r>
          <a:r>
            <a:rPr lang="en-US" sz="3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Ukurlah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sisi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dari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buku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tulis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dengan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menggunakan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penggaris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en-US" sz="1600" dirty="0">
            <a:latin typeface="STXinwei" panose="02010800040101010101" pitchFamily="2" charset="-122"/>
            <a:ea typeface="STXinwei" panose="02010800040101010101" pitchFamily="2" charset="-122"/>
            <a:cs typeface="Tahoma" panose="020B0604030504040204" pitchFamily="34" charset="0"/>
          </a:endParaRPr>
        </a:p>
      </dgm:t>
    </dgm:pt>
    <dgm:pt modelId="{4FCAF1A9-8A97-45AC-B4A5-B91AEE5BC9BB}" type="parTrans" cxnId="{0FE563DE-8338-4B45-BCFD-251C8642CABA}">
      <dgm:prSet/>
      <dgm:spPr/>
      <dgm:t>
        <a:bodyPr/>
        <a:lstStyle/>
        <a:p>
          <a:endParaRPr lang="en-US"/>
        </a:p>
      </dgm:t>
    </dgm:pt>
    <dgm:pt modelId="{634EAA8A-B09B-42FE-8301-99FBFB2B9BD8}" type="sibTrans" cxnId="{0FE563DE-8338-4B45-BCFD-251C8642CABA}">
      <dgm:prSet/>
      <dgm:spPr/>
      <dgm:t>
        <a:bodyPr/>
        <a:lstStyle/>
        <a:p>
          <a:endParaRPr lang="en-US"/>
        </a:p>
      </dgm:t>
    </dgm:pt>
    <dgm:pt modelId="{4A4045ED-A119-4AA6-9C68-5FB2FD000427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pPr algn="r"/>
          <a:r>
            <a: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r>
            <a:rPr lang="en-US" sz="3200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rd</a:t>
          </a:r>
          <a:r>
            <a: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Catatlah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hasil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dari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penimbangan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dan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pengukuran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yang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kamu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lakukan</a:t>
          </a:r>
          <a:endParaRPr lang="en-US" sz="1600" dirty="0">
            <a:latin typeface="STLiti" panose="02010800040101010101" pitchFamily="2" charset="-122"/>
            <a:ea typeface="STLiti" panose="02010800040101010101" pitchFamily="2" charset="-122"/>
            <a:cs typeface="Tahoma" panose="020B0604030504040204" pitchFamily="34" charset="0"/>
          </a:endParaRPr>
        </a:p>
      </dgm:t>
    </dgm:pt>
    <dgm:pt modelId="{3AFC7164-9B18-4D91-8BCD-E06AEDF44A1B}" type="parTrans" cxnId="{1BD59E24-EEF8-4998-8DB1-3343142CAF57}">
      <dgm:prSet/>
      <dgm:spPr/>
      <dgm:t>
        <a:bodyPr/>
        <a:lstStyle/>
        <a:p>
          <a:endParaRPr lang="en-US"/>
        </a:p>
      </dgm:t>
    </dgm:pt>
    <dgm:pt modelId="{858335E1-0756-4935-AE41-5B216DCCD948}" type="sibTrans" cxnId="{1BD59E24-EEF8-4998-8DB1-3343142CAF57}">
      <dgm:prSet/>
      <dgm:spPr/>
      <dgm:t>
        <a:bodyPr/>
        <a:lstStyle/>
        <a:p>
          <a:endParaRPr lang="en-US"/>
        </a:p>
      </dgm:t>
    </dgm:pt>
    <dgm:pt modelId="{183A34DF-AA92-49E1-8191-0CF6AD17A6AA}" type="pres">
      <dgm:prSet presAssocID="{2A136A90-6B59-45AD-BBA1-85AFD032E8F8}" presName="linear" presStyleCnt="0">
        <dgm:presLayoutVars>
          <dgm:dir/>
          <dgm:animLvl val="lvl"/>
          <dgm:resizeHandles val="exact"/>
        </dgm:presLayoutVars>
      </dgm:prSet>
      <dgm:spPr/>
    </dgm:pt>
    <dgm:pt modelId="{8F706C0E-1AB2-4161-86CE-4B3594B6EE51}" type="pres">
      <dgm:prSet presAssocID="{620EFBB7-0769-4554-96E3-51B5B6698D5A}" presName="parentLin" presStyleCnt="0"/>
      <dgm:spPr/>
    </dgm:pt>
    <dgm:pt modelId="{428AD880-175D-49F1-A1F6-97F367C387BF}" type="pres">
      <dgm:prSet presAssocID="{620EFBB7-0769-4554-96E3-51B5B6698D5A}" presName="parentLeftMargin" presStyleLbl="node1" presStyleIdx="0" presStyleCnt="3"/>
      <dgm:spPr/>
    </dgm:pt>
    <dgm:pt modelId="{A8B898EB-38C9-408E-9FE2-CB5C874FA50A}" type="pres">
      <dgm:prSet presAssocID="{620EFBB7-0769-4554-96E3-51B5B6698D5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10CCE66-3FB9-4F51-BDBC-33ABD28D8225}" type="pres">
      <dgm:prSet presAssocID="{620EFBB7-0769-4554-96E3-51B5B6698D5A}" presName="negativeSpace" presStyleCnt="0"/>
      <dgm:spPr/>
    </dgm:pt>
    <dgm:pt modelId="{CD67A140-C3A5-43E4-BD28-3C31B61E6EA3}" type="pres">
      <dgm:prSet presAssocID="{620EFBB7-0769-4554-96E3-51B5B6698D5A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accent5">
              <a:lumMod val="50000"/>
            </a:schemeClr>
          </a:solidFill>
        </a:ln>
      </dgm:spPr>
    </dgm:pt>
    <dgm:pt modelId="{B5CDED1F-8360-491C-9402-4F19E16BD667}" type="pres">
      <dgm:prSet presAssocID="{FD3AFE35-532F-4AE8-BAB4-DFA3B4B611F6}" presName="spaceBetweenRectangles" presStyleCnt="0"/>
      <dgm:spPr/>
    </dgm:pt>
    <dgm:pt modelId="{77070C8B-4365-4FE5-A117-9CDBA9EA1B7B}" type="pres">
      <dgm:prSet presAssocID="{A533B6C7-3203-4AEE-95BC-E867D49C88B5}" presName="parentLin" presStyleCnt="0"/>
      <dgm:spPr/>
    </dgm:pt>
    <dgm:pt modelId="{1281A6D2-5A4B-4B28-A324-2451A8523897}" type="pres">
      <dgm:prSet presAssocID="{A533B6C7-3203-4AEE-95BC-E867D49C88B5}" presName="parentLeftMargin" presStyleLbl="node1" presStyleIdx="0" presStyleCnt="3"/>
      <dgm:spPr/>
    </dgm:pt>
    <dgm:pt modelId="{9F236B2A-6433-401D-953E-FC86D923A3BE}" type="pres">
      <dgm:prSet presAssocID="{A533B6C7-3203-4AEE-95BC-E867D49C88B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22D5052-0558-4614-99B8-0AD5AD5D765D}" type="pres">
      <dgm:prSet presAssocID="{A533B6C7-3203-4AEE-95BC-E867D49C88B5}" presName="negativeSpace" presStyleCnt="0"/>
      <dgm:spPr/>
    </dgm:pt>
    <dgm:pt modelId="{87E2FD7C-0729-47B8-B1FB-A44E439BE764}" type="pres">
      <dgm:prSet presAssocID="{A533B6C7-3203-4AEE-95BC-E867D49C88B5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</dgm:pt>
    <dgm:pt modelId="{6052B25F-36DF-4A5F-BA08-1F9785D05B9B}" type="pres">
      <dgm:prSet presAssocID="{634EAA8A-B09B-42FE-8301-99FBFB2B9BD8}" presName="spaceBetweenRectangles" presStyleCnt="0"/>
      <dgm:spPr/>
    </dgm:pt>
    <dgm:pt modelId="{C731DBC8-0E99-4639-ACA2-7ACEFA2844BF}" type="pres">
      <dgm:prSet presAssocID="{4A4045ED-A119-4AA6-9C68-5FB2FD000427}" presName="parentLin" presStyleCnt="0"/>
      <dgm:spPr/>
    </dgm:pt>
    <dgm:pt modelId="{35933558-DB26-4802-B4E2-672716F88346}" type="pres">
      <dgm:prSet presAssocID="{4A4045ED-A119-4AA6-9C68-5FB2FD000427}" presName="parentLeftMargin" presStyleLbl="node1" presStyleIdx="1" presStyleCnt="3"/>
      <dgm:spPr/>
    </dgm:pt>
    <dgm:pt modelId="{12FEB779-618B-4854-88E9-390575D436B8}" type="pres">
      <dgm:prSet presAssocID="{4A4045ED-A119-4AA6-9C68-5FB2FD00042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E7DA70E-372B-453D-9992-B9F46E5D404C}" type="pres">
      <dgm:prSet presAssocID="{4A4045ED-A119-4AA6-9C68-5FB2FD000427}" presName="negativeSpace" presStyleCnt="0"/>
      <dgm:spPr/>
    </dgm:pt>
    <dgm:pt modelId="{E7351307-5BD1-403B-A1BF-1058796C5E99}" type="pres">
      <dgm:prSet presAssocID="{4A4045ED-A119-4AA6-9C68-5FB2FD000427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FFD347"/>
          </a:solidFill>
        </a:ln>
      </dgm:spPr>
    </dgm:pt>
  </dgm:ptLst>
  <dgm:cxnLst>
    <dgm:cxn modelId="{4C47BF0C-5B6B-47F0-A6B5-4894696B5CAD}" type="presOf" srcId="{620EFBB7-0769-4554-96E3-51B5B6698D5A}" destId="{A8B898EB-38C9-408E-9FE2-CB5C874FA50A}" srcOrd="1" destOrd="0" presId="urn:microsoft.com/office/officeart/2005/8/layout/list1"/>
    <dgm:cxn modelId="{1BD59E24-EEF8-4998-8DB1-3343142CAF57}" srcId="{2A136A90-6B59-45AD-BBA1-85AFD032E8F8}" destId="{4A4045ED-A119-4AA6-9C68-5FB2FD000427}" srcOrd="2" destOrd="0" parTransId="{3AFC7164-9B18-4D91-8BCD-E06AEDF44A1B}" sibTransId="{858335E1-0756-4935-AE41-5B216DCCD948}"/>
    <dgm:cxn modelId="{72FBC52A-80BD-4D8D-8201-EC70459479E5}" type="presOf" srcId="{A533B6C7-3203-4AEE-95BC-E867D49C88B5}" destId="{9F236B2A-6433-401D-953E-FC86D923A3BE}" srcOrd="1" destOrd="0" presId="urn:microsoft.com/office/officeart/2005/8/layout/list1"/>
    <dgm:cxn modelId="{FFC7372E-FB9E-4701-9673-F683E4BC8F79}" type="presOf" srcId="{4A4045ED-A119-4AA6-9C68-5FB2FD000427}" destId="{35933558-DB26-4802-B4E2-672716F88346}" srcOrd="0" destOrd="0" presId="urn:microsoft.com/office/officeart/2005/8/layout/list1"/>
    <dgm:cxn modelId="{AE191E4D-5CAB-4318-B26C-FF45842DE147}" type="presOf" srcId="{A533B6C7-3203-4AEE-95BC-E867D49C88B5}" destId="{1281A6D2-5A4B-4B28-A324-2451A8523897}" srcOrd="0" destOrd="0" presId="urn:microsoft.com/office/officeart/2005/8/layout/list1"/>
    <dgm:cxn modelId="{17C9D25A-BC5F-418E-9A4A-29DD9C57BD39}" srcId="{2A136A90-6B59-45AD-BBA1-85AFD032E8F8}" destId="{620EFBB7-0769-4554-96E3-51B5B6698D5A}" srcOrd="0" destOrd="0" parTransId="{B5DFE748-686E-4A08-944E-9D07F9FA6B48}" sibTransId="{FD3AFE35-532F-4AE8-BAB4-DFA3B4B611F6}"/>
    <dgm:cxn modelId="{8028E8BF-8455-4118-B99A-A0686340C34D}" type="presOf" srcId="{2A136A90-6B59-45AD-BBA1-85AFD032E8F8}" destId="{183A34DF-AA92-49E1-8191-0CF6AD17A6AA}" srcOrd="0" destOrd="0" presId="urn:microsoft.com/office/officeart/2005/8/layout/list1"/>
    <dgm:cxn modelId="{DAB080D3-9720-409D-92F9-E4C628DAB5DB}" type="presOf" srcId="{620EFBB7-0769-4554-96E3-51B5B6698D5A}" destId="{428AD880-175D-49F1-A1F6-97F367C387BF}" srcOrd="0" destOrd="0" presId="urn:microsoft.com/office/officeart/2005/8/layout/list1"/>
    <dgm:cxn modelId="{F8ADA4DB-B32F-4B73-8A10-82145969B0D4}" type="presOf" srcId="{4A4045ED-A119-4AA6-9C68-5FB2FD000427}" destId="{12FEB779-618B-4854-88E9-390575D436B8}" srcOrd="1" destOrd="0" presId="urn:microsoft.com/office/officeart/2005/8/layout/list1"/>
    <dgm:cxn modelId="{0FE563DE-8338-4B45-BCFD-251C8642CABA}" srcId="{2A136A90-6B59-45AD-BBA1-85AFD032E8F8}" destId="{A533B6C7-3203-4AEE-95BC-E867D49C88B5}" srcOrd="1" destOrd="0" parTransId="{4FCAF1A9-8A97-45AC-B4A5-B91AEE5BC9BB}" sibTransId="{634EAA8A-B09B-42FE-8301-99FBFB2B9BD8}"/>
    <dgm:cxn modelId="{35086FED-D703-4638-98BD-FE920FA5FBDD}" type="presParOf" srcId="{183A34DF-AA92-49E1-8191-0CF6AD17A6AA}" destId="{8F706C0E-1AB2-4161-86CE-4B3594B6EE51}" srcOrd="0" destOrd="0" presId="urn:microsoft.com/office/officeart/2005/8/layout/list1"/>
    <dgm:cxn modelId="{3FD846C1-1AA1-4813-BE57-63765B60AAC5}" type="presParOf" srcId="{8F706C0E-1AB2-4161-86CE-4B3594B6EE51}" destId="{428AD880-175D-49F1-A1F6-97F367C387BF}" srcOrd="0" destOrd="0" presId="urn:microsoft.com/office/officeart/2005/8/layout/list1"/>
    <dgm:cxn modelId="{5B04AB5B-9799-43BD-8D52-7AC40E55F47A}" type="presParOf" srcId="{8F706C0E-1AB2-4161-86CE-4B3594B6EE51}" destId="{A8B898EB-38C9-408E-9FE2-CB5C874FA50A}" srcOrd="1" destOrd="0" presId="urn:microsoft.com/office/officeart/2005/8/layout/list1"/>
    <dgm:cxn modelId="{5E58D9F8-1C6A-4C88-8692-866BDA2FB234}" type="presParOf" srcId="{183A34DF-AA92-49E1-8191-0CF6AD17A6AA}" destId="{010CCE66-3FB9-4F51-BDBC-33ABD28D8225}" srcOrd="1" destOrd="0" presId="urn:microsoft.com/office/officeart/2005/8/layout/list1"/>
    <dgm:cxn modelId="{5B5BD3E0-6AA5-405C-86F6-6189D7D1BBB2}" type="presParOf" srcId="{183A34DF-AA92-49E1-8191-0CF6AD17A6AA}" destId="{CD67A140-C3A5-43E4-BD28-3C31B61E6EA3}" srcOrd="2" destOrd="0" presId="urn:microsoft.com/office/officeart/2005/8/layout/list1"/>
    <dgm:cxn modelId="{88AA28E7-36CD-44A7-8ADB-4D1F8916FBC1}" type="presParOf" srcId="{183A34DF-AA92-49E1-8191-0CF6AD17A6AA}" destId="{B5CDED1F-8360-491C-9402-4F19E16BD667}" srcOrd="3" destOrd="0" presId="urn:microsoft.com/office/officeart/2005/8/layout/list1"/>
    <dgm:cxn modelId="{FF7413D7-D548-4681-A585-70D1AABC67F9}" type="presParOf" srcId="{183A34DF-AA92-49E1-8191-0CF6AD17A6AA}" destId="{77070C8B-4365-4FE5-A117-9CDBA9EA1B7B}" srcOrd="4" destOrd="0" presId="urn:microsoft.com/office/officeart/2005/8/layout/list1"/>
    <dgm:cxn modelId="{71A0FD2B-4499-4733-9591-DA4C05395BCE}" type="presParOf" srcId="{77070C8B-4365-4FE5-A117-9CDBA9EA1B7B}" destId="{1281A6D2-5A4B-4B28-A324-2451A8523897}" srcOrd="0" destOrd="0" presId="urn:microsoft.com/office/officeart/2005/8/layout/list1"/>
    <dgm:cxn modelId="{30A09A04-D072-417D-A61D-934C676DCDCF}" type="presParOf" srcId="{77070C8B-4365-4FE5-A117-9CDBA9EA1B7B}" destId="{9F236B2A-6433-401D-953E-FC86D923A3BE}" srcOrd="1" destOrd="0" presId="urn:microsoft.com/office/officeart/2005/8/layout/list1"/>
    <dgm:cxn modelId="{524522B1-B159-42B4-B665-C9379A55DCC7}" type="presParOf" srcId="{183A34DF-AA92-49E1-8191-0CF6AD17A6AA}" destId="{622D5052-0558-4614-99B8-0AD5AD5D765D}" srcOrd="5" destOrd="0" presId="urn:microsoft.com/office/officeart/2005/8/layout/list1"/>
    <dgm:cxn modelId="{E7BEC372-D400-47C9-A797-96ADB89A1753}" type="presParOf" srcId="{183A34DF-AA92-49E1-8191-0CF6AD17A6AA}" destId="{87E2FD7C-0729-47B8-B1FB-A44E439BE764}" srcOrd="6" destOrd="0" presId="urn:microsoft.com/office/officeart/2005/8/layout/list1"/>
    <dgm:cxn modelId="{417F3911-D9AF-4E19-9D90-8109AFEFCD0B}" type="presParOf" srcId="{183A34DF-AA92-49E1-8191-0CF6AD17A6AA}" destId="{6052B25F-36DF-4A5F-BA08-1F9785D05B9B}" srcOrd="7" destOrd="0" presId="urn:microsoft.com/office/officeart/2005/8/layout/list1"/>
    <dgm:cxn modelId="{3DE435C5-4ABA-458C-BF3A-884235FEC02F}" type="presParOf" srcId="{183A34DF-AA92-49E1-8191-0CF6AD17A6AA}" destId="{C731DBC8-0E99-4639-ACA2-7ACEFA2844BF}" srcOrd="8" destOrd="0" presId="urn:microsoft.com/office/officeart/2005/8/layout/list1"/>
    <dgm:cxn modelId="{9CE7FB1B-7AC6-451B-AD05-46E39FAC0010}" type="presParOf" srcId="{C731DBC8-0E99-4639-ACA2-7ACEFA2844BF}" destId="{35933558-DB26-4802-B4E2-672716F88346}" srcOrd="0" destOrd="0" presId="urn:microsoft.com/office/officeart/2005/8/layout/list1"/>
    <dgm:cxn modelId="{D7FA96C3-741B-437E-86F3-1F9B666F84B5}" type="presParOf" srcId="{C731DBC8-0E99-4639-ACA2-7ACEFA2844BF}" destId="{12FEB779-618B-4854-88E9-390575D436B8}" srcOrd="1" destOrd="0" presId="urn:microsoft.com/office/officeart/2005/8/layout/list1"/>
    <dgm:cxn modelId="{3A498131-4138-44B4-9C9F-8B31018D776D}" type="presParOf" srcId="{183A34DF-AA92-49E1-8191-0CF6AD17A6AA}" destId="{0E7DA70E-372B-453D-9992-B9F46E5D404C}" srcOrd="9" destOrd="0" presId="urn:microsoft.com/office/officeart/2005/8/layout/list1"/>
    <dgm:cxn modelId="{14BB65EA-6E97-4ECF-BD27-4835B736C81E}" type="presParOf" srcId="{183A34DF-AA92-49E1-8191-0CF6AD17A6AA}" destId="{E7351307-5BD1-403B-A1BF-1058796C5E9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7A140-C3A5-43E4-BD28-3C31B61E6EA3}">
      <dsp:nvSpPr>
        <dsp:cNvPr id="0" name=""/>
        <dsp:cNvSpPr/>
      </dsp:nvSpPr>
      <dsp:spPr>
        <a:xfrm>
          <a:off x="0" y="388808"/>
          <a:ext cx="640599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B898EB-38C9-408E-9FE2-CB5C874FA50A}">
      <dsp:nvSpPr>
        <dsp:cNvPr id="0" name=""/>
        <dsp:cNvSpPr/>
      </dsp:nvSpPr>
      <dsp:spPr>
        <a:xfrm>
          <a:off x="320299" y="19808"/>
          <a:ext cx="4484193" cy="738000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492" tIns="0" rIns="169492" bIns="0" numCol="1" spcCol="1270" anchor="ctr" anchorCtr="0">
          <a:noAutofit/>
        </a:bodyPr>
        <a:lstStyle/>
        <a:p>
          <a:pPr marL="0" lvl="0" indent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r>
            <a:rPr lang="en-US" sz="3700" kern="1200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</a:t>
          </a:r>
          <a:r>
            <a:rPr lang="en-US" sz="3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Ambilah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timbangan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lalu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timbanglah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massa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menggunakan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timbangan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en-US" sz="1600" kern="1200" dirty="0">
            <a:latin typeface="Stencil" panose="040409050D0802020404" pitchFamily="82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56325" y="55834"/>
        <a:ext cx="4412141" cy="665948"/>
      </dsp:txXfrm>
    </dsp:sp>
    <dsp:sp modelId="{87E2FD7C-0729-47B8-B1FB-A44E439BE764}">
      <dsp:nvSpPr>
        <dsp:cNvPr id="0" name=""/>
        <dsp:cNvSpPr/>
      </dsp:nvSpPr>
      <dsp:spPr>
        <a:xfrm>
          <a:off x="0" y="1522808"/>
          <a:ext cx="640599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236B2A-6433-401D-953E-FC86D923A3BE}">
      <dsp:nvSpPr>
        <dsp:cNvPr id="0" name=""/>
        <dsp:cNvSpPr/>
      </dsp:nvSpPr>
      <dsp:spPr>
        <a:xfrm>
          <a:off x="320299" y="1153808"/>
          <a:ext cx="4484193" cy="73800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492" tIns="0" rIns="169492" bIns="0" numCol="1" spcCol="1270" anchor="ctr" anchorCtr="0">
          <a:noAutofit/>
        </a:bodyPr>
        <a:lstStyle/>
        <a:p>
          <a:pPr marL="0" lvl="0" indent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r>
            <a:rPr lang="en-US" sz="3700" kern="1200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nd</a:t>
          </a:r>
          <a:r>
            <a:rPr lang="en-US" sz="3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Ukurlah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sisi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dari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buku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tulis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dengan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menggunakan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penggaris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en-US" sz="1600" kern="1200" dirty="0">
            <a:latin typeface="STXinwei" panose="02010800040101010101" pitchFamily="2" charset="-122"/>
            <a:ea typeface="STXinwei" panose="02010800040101010101" pitchFamily="2" charset="-122"/>
            <a:cs typeface="Tahoma" panose="020B0604030504040204" pitchFamily="34" charset="0"/>
          </a:endParaRPr>
        </a:p>
      </dsp:txBody>
      <dsp:txXfrm>
        <a:off x="356325" y="1189834"/>
        <a:ext cx="4412141" cy="665948"/>
      </dsp:txXfrm>
    </dsp:sp>
    <dsp:sp modelId="{E7351307-5BD1-403B-A1BF-1058796C5E99}">
      <dsp:nvSpPr>
        <dsp:cNvPr id="0" name=""/>
        <dsp:cNvSpPr/>
      </dsp:nvSpPr>
      <dsp:spPr>
        <a:xfrm>
          <a:off x="0" y="2656808"/>
          <a:ext cx="640599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D34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EB779-618B-4854-88E9-390575D436B8}">
      <dsp:nvSpPr>
        <dsp:cNvPr id="0" name=""/>
        <dsp:cNvSpPr/>
      </dsp:nvSpPr>
      <dsp:spPr>
        <a:xfrm>
          <a:off x="320299" y="2287808"/>
          <a:ext cx="4484193" cy="738000"/>
        </a:xfrm>
        <a:prstGeom prst="round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492" tIns="0" rIns="169492" bIns="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r>
            <a:rPr lang="en-US" sz="3200" kern="1200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rd</a:t>
          </a:r>
          <a:r>
            <a:rPr lang="en-US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Catatlah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hasil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dari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penimbangan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dan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pengukuran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yang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kamu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lakukan</a:t>
          </a:r>
          <a:endParaRPr lang="en-US" sz="1600" kern="1200" dirty="0">
            <a:latin typeface="STLiti" panose="02010800040101010101" pitchFamily="2" charset="-122"/>
            <a:ea typeface="STLiti" panose="02010800040101010101" pitchFamily="2" charset="-122"/>
            <a:cs typeface="Tahoma" panose="020B0604030504040204" pitchFamily="34" charset="0"/>
          </a:endParaRPr>
        </a:p>
      </dsp:txBody>
      <dsp:txXfrm>
        <a:off x="356325" y="2323834"/>
        <a:ext cx="4412141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2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10" Type="http://schemas.openxmlformats.org/officeDocument/2006/relationships/image" Target="../media/image24.jpg"/><Relationship Id="rId4" Type="http://schemas.openxmlformats.org/officeDocument/2006/relationships/image" Target="../media/image18.png"/><Relationship Id="rId9" Type="http://schemas.openxmlformats.org/officeDocument/2006/relationships/image" Target="../media/image2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PMingLiU-ExtB" panose="02020500000000000000" pitchFamily="18" charset="-120"/>
                <a:ea typeface="PMingLiU-ExtB" panose="02020500000000000000" pitchFamily="18" charset="-120"/>
              </a:rPr>
              <a:t>Praktek</a:t>
            </a:r>
            <a:r>
              <a:rPr lang="en-US" sz="2400" dirty="0">
                <a:solidFill>
                  <a:schemeClr val="bg1"/>
                </a:solidFill>
                <a:latin typeface="PMingLiU-ExtB" panose="02020500000000000000" pitchFamily="18" charset="-120"/>
                <a:ea typeface="PMingLiU-ExtB" panose="02020500000000000000" pitchFamily="18" charset="-12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PMingLiU-ExtB" panose="02020500000000000000" pitchFamily="18" charset="-120"/>
                <a:ea typeface="PMingLiU-ExtB" panose="02020500000000000000" pitchFamily="18" charset="-120"/>
              </a:rPr>
              <a:t>Pengukuran</a:t>
            </a:r>
            <a:r>
              <a:rPr lang="en-US" sz="2400" dirty="0">
                <a:solidFill>
                  <a:schemeClr val="bg1"/>
                </a:solidFill>
                <a:latin typeface="PMingLiU-ExtB" panose="02020500000000000000" pitchFamily="18" charset="-120"/>
                <a:ea typeface="PMingLiU-ExtB" panose="02020500000000000000" pitchFamily="18" charset="-12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PMingLiU-ExtB" panose="02020500000000000000" pitchFamily="18" charset="-120"/>
                <a:ea typeface="PMingLiU-ExtB" panose="02020500000000000000" pitchFamily="18" charset="-120"/>
              </a:rPr>
              <a:t>Besaran</a:t>
            </a:r>
            <a:r>
              <a:rPr lang="en-US" sz="2400" dirty="0">
                <a:solidFill>
                  <a:schemeClr val="bg1"/>
                </a:solidFill>
                <a:latin typeface="PMingLiU-ExtB" panose="02020500000000000000" pitchFamily="18" charset="-120"/>
                <a:ea typeface="PMingLiU-ExtB" panose="02020500000000000000" pitchFamily="18" charset="-12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PMingLiU-ExtB" panose="02020500000000000000" pitchFamily="18" charset="-120"/>
                <a:ea typeface="PMingLiU-ExtB" panose="02020500000000000000" pitchFamily="18" charset="-120"/>
              </a:rPr>
              <a:t>Fisika</a:t>
            </a:r>
            <a:endParaRPr lang="en-US" sz="2400" dirty="0">
              <a:solidFill>
                <a:schemeClr val="bg1"/>
              </a:solidFill>
              <a:latin typeface="PMingLiU-ExtB" panose="02020500000000000000" pitchFamily="18" charset="-120"/>
              <a:ea typeface="PMingLiU-ExtB" panose="02020500000000000000" pitchFamily="18" charset="-12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1882"/>
            <a:ext cx="9144000" cy="1655762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Nama: </a:t>
            </a:r>
            <a:r>
              <a:rPr lang="en-US" sz="1800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Sarahwati</a:t>
            </a:r>
            <a:r>
              <a:rPr lang="en-US" sz="1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Tiarna</a:t>
            </a:r>
            <a:r>
              <a:rPr lang="en-US" sz="1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Marbun</a:t>
            </a:r>
            <a:endParaRPr lang="en-US" sz="18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Kelas</a:t>
            </a:r>
            <a:r>
              <a:rPr lang="en-US" sz="1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: X MIPA 3</a:t>
            </a: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3790715" y="4482751"/>
            <a:ext cx="3194131" cy="3194131"/>
          </a:xfrm>
          <a:prstGeom prst="rect">
            <a:avLst/>
          </a:prstGeom>
        </p:spPr>
      </p:pic>
      <p:pic>
        <p:nvPicPr>
          <p:cNvPr id="11" name="Graphic 10" descr="Microscope">
            <a:extLst>
              <a:ext uri="{FF2B5EF4-FFF2-40B4-BE49-F238E27FC236}">
                <a16:creationId xmlns:a16="http://schemas.microsoft.com/office/drawing/2014/main" id="{3CB00449-E308-4DF3-9CFD-9A7D30B67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38607" flipH="1">
            <a:off x="-384469" y="1681333"/>
            <a:ext cx="2684499" cy="2684499"/>
          </a:xfrm>
          <a:prstGeom prst="rect">
            <a:avLst/>
          </a:prstGeom>
        </p:spPr>
      </p:pic>
      <p:pic>
        <p:nvPicPr>
          <p:cNvPr id="13" name="Graphic 12" descr="Test tubes">
            <a:extLst>
              <a:ext uri="{FF2B5EF4-FFF2-40B4-BE49-F238E27FC236}">
                <a16:creationId xmlns:a16="http://schemas.microsoft.com/office/drawing/2014/main" id="{6A56DF0C-1331-406E-AEE6-06E0E59FB9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078969">
            <a:off x="1920309" y="4797205"/>
            <a:ext cx="2453456" cy="2453456"/>
          </a:xfrm>
          <a:prstGeom prst="rect">
            <a:avLst/>
          </a:prstGeom>
        </p:spPr>
      </p:pic>
      <p:pic>
        <p:nvPicPr>
          <p:cNvPr id="7" name="Graphic 6" descr="Beaker">
            <a:extLst>
              <a:ext uri="{FF2B5EF4-FFF2-40B4-BE49-F238E27FC236}">
                <a16:creationId xmlns:a16="http://schemas.microsoft.com/office/drawing/2014/main" id="{88D22565-F42F-439B-A6A4-CF161165E6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213697">
            <a:off x="-491837" y="3688628"/>
            <a:ext cx="3245427" cy="3245427"/>
          </a:xfrm>
          <a:prstGeom prst="rect">
            <a:avLst/>
          </a:prstGeom>
        </p:spPr>
      </p:pic>
      <p:pic>
        <p:nvPicPr>
          <p:cNvPr id="9" name="Graphic 8" descr="Flask">
            <a:extLst>
              <a:ext uri="{FF2B5EF4-FFF2-40B4-BE49-F238E27FC236}">
                <a16:creationId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451125">
            <a:off x="8514237" y="-118161"/>
            <a:ext cx="3005286" cy="3005286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300" y="0"/>
            <a:ext cx="8378529" cy="1283110"/>
          </a:xfrm>
        </p:spPr>
        <p:txBody>
          <a:bodyPr>
            <a:normAutofit/>
          </a:bodyPr>
          <a:lstStyle/>
          <a:p>
            <a:pPr algn="ctr"/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Dengan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Tujuan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: </a:t>
            </a:r>
            <a:br>
              <a:rPr lang="en-US" sz="200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Menentukan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Massa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Jenis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Benda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Menggunakan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Persamaan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75" y="1059873"/>
            <a:ext cx="8378529" cy="5562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1800" dirty="0" err="1">
                <a:solidFill>
                  <a:schemeClr val="accent2">
                    <a:lumMod val="50000"/>
                  </a:schemeClr>
                </a:solidFill>
                <a:latin typeface="Showcard Gothic" panose="04020904020102020604" pitchFamily="82" charset="0"/>
                <a:ea typeface="STFangsong" panose="02010600040101010101" pitchFamily="2" charset="-122"/>
                <a:cs typeface="Tahoma"/>
              </a:rPr>
              <a:t>Rangkuman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Showcard Gothic" panose="04020904020102020604" pitchFamily="82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accent2">
                    <a:lumMod val="50000"/>
                  </a:schemeClr>
                </a:solidFill>
                <a:latin typeface="Showcard Gothic" panose="04020904020102020604" pitchFamily="82" charset="0"/>
                <a:ea typeface="STFangsong" panose="02010600040101010101" pitchFamily="2" charset="-122"/>
                <a:cs typeface="Tahoma"/>
              </a:rPr>
              <a:t>fisika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Showcard Gothic" panose="04020904020102020604" pitchFamily="82" charset="0"/>
                <a:ea typeface="STFangsong" panose="02010600040101010101" pitchFamily="2" charset="-122"/>
                <a:cs typeface="Tahoma"/>
              </a:rPr>
              <a:t>:</a:t>
            </a:r>
          </a:p>
          <a:p>
            <a:pPr marL="0" indent="0" algn="just">
              <a:buNone/>
            </a:pP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Apa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itu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Massa? Massa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merupakan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salah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satu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sifat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fisik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yang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dimiliki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oleh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benda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yaitu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baik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zat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padat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cair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maupun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gas. </a:t>
            </a:r>
          </a:p>
          <a:p>
            <a:pPr marL="0" indent="0" algn="just">
              <a:buNone/>
            </a:pP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Dapatkah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kamu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menyimpulkan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apa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yang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dimaksud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dengan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massa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jenis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suatu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benda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? Jadi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massa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jenis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suatu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benda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adalah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hasil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perbandingan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antara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massa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dengan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volume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benda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tersebut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. Massa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jenis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merupakan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ciri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khas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dari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benda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tersebut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.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Setiap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zat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memiliki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massa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jenis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yang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berbeda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dengan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menunjukkan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tingkat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kerapatan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molekul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molekul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zat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tersebut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.</a:t>
            </a:r>
          </a:p>
          <a:p>
            <a:pPr marL="0" indent="0" algn="just">
              <a:buNone/>
            </a:pP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Rumus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yang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digunakan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dalam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menghitung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massa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jenis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air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yaitu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:</a:t>
            </a:r>
          </a:p>
          <a:p>
            <a:pPr marL="0" indent="0" algn="just">
              <a:buNone/>
            </a:pP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disimbolkan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dengan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l-G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ρ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yang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dibaca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dengan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sebutan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“rho”. Massa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jenis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diperoleh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dari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hasil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pembagian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massa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benda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dengan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 volume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benda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Light Condensed" panose="020B0502040204020203" pitchFamily="34" charset="0"/>
                <a:ea typeface="STFangsong" panose="02010600040101010101" pitchFamily="2" charset="-122"/>
                <a:cs typeface="Tahoma"/>
              </a:rPr>
              <a:t>.</a:t>
            </a:r>
          </a:p>
          <a:p>
            <a:pPr marL="0" indent="0" algn="just">
              <a:buNone/>
            </a:pPr>
            <a:endParaRPr lang="en-US" sz="16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406" y="4467102"/>
            <a:ext cx="4016426" cy="199644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48" y="142892"/>
            <a:ext cx="8378529" cy="1027257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ALAT DAN BAHAN YANG DI GUNAKAN: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83E472-316B-42B5-9901-2C007C5B7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7200" y="1637071"/>
            <a:ext cx="3015098" cy="2458638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00DCA9-3B7A-4837-9C64-F0CE0D5E2B3A}"/>
              </a:ext>
            </a:extLst>
          </p:cNvPr>
          <p:cNvSpPr txBox="1"/>
          <p:nvPr/>
        </p:nvSpPr>
        <p:spPr>
          <a:xfrm>
            <a:off x="822615" y="4137754"/>
            <a:ext cx="1984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Timbangan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DDD40F6-2362-4667-BF5E-80F684666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56155" y="4095709"/>
            <a:ext cx="3194421" cy="22271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0FFF75-43A7-4E33-BD4E-2A24EA207112}"/>
              </a:ext>
            </a:extLst>
          </p:cNvPr>
          <p:cNvSpPr txBox="1"/>
          <p:nvPr/>
        </p:nvSpPr>
        <p:spPr>
          <a:xfrm>
            <a:off x="3614305" y="6376554"/>
            <a:ext cx="1984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Buku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Tulis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6051D9B-1137-438D-A466-460D44ED3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09178" y="1637070"/>
            <a:ext cx="3008049" cy="238555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A0715F-CA2B-4594-91FD-D8C6E5E10965}"/>
              </a:ext>
            </a:extLst>
          </p:cNvPr>
          <p:cNvSpPr txBox="1"/>
          <p:nvPr/>
        </p:nvSpPr>
        <p:spPr>
          <a:xfrm>
            <a:off x="6552007" y="4076317"/>
            <a:ext cx="1984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Penggaris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AE49640-1F41-49EF-9DE6-5B8BD818E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55676" y="0"/>
            <a:ext cx="3136324" cy="7050231"/>
            <a:chOff x="9055676" y="0"/>
            <a:chExt cx="3136324" cy="705023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" name="Graphic 11" descr="Shirt">
              <a:extLst>
                <a:ext uri="{FF2B5EF4-FFF2-40B4-BE49-F238E27FC236}">
                  <a16:creationId xmlns:a16="http://schemas.microsoft.com/office/drawing/2014/main" id="{D0B86988-B817-439D-A6A5-180647268C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0887424">
              <a:off x="9541289" y="4083626"/>
              <a:ext cx="1951759" cy="1951759"/>
            </a:xfrm>
            <a:prstGeom prst="rect">
              <a:avLst/>
            </a:prstGeom>
          </p:spPr>
        </p:pic>
        <p:pic>
          <p:nvPicPr>
            <p:cNvPr id="14" name="Graphic 13" descr="Glasses">
              <a:extLst>
                <a:ext uri="{FF2B5EF4-FFF2-40B4-BE49-F238E27FC236}">
                  <a16:creationId xmlns:a16="http://schemas.microsoft.com/office/drawing/2014/main" id="{92AEA3DE-CFDD-499C-B6AD-99345EA1C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795024">
              <a:off x="11018693" y="3451676"/>
              <a:ext cx="1034563" cy="1034563"/>
            </a:xfrm>
            <a:prstGeom prst="rect">
              <a:avLst/>
            </a:prstGeom>
          </p:spPr>
        </p:pic>
        <p:pic>
          <p:nvPicPr>
            <p:cNvPr id="16" name="Graphic 15" descr="Boot">
              <a:extLst>
                <a:ext uri="{FF2B5EF4-FFF2-40B4-BE49-F238E27FC236}">
                  <a16:creationId xmlns:a16="http://schemas.microsoft.com/office/drawing/2014/main" id="{BDFF0140-1CC8-4F76-B83E-EFC26BF594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697835" y="5595504"/>
              <a:ext cx="1454727" cy="1454727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16" y="1749113"/>
            <a:ext cx="2772468" cy="22345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5" y="1850775"/>
            <a:ext cx="2822773" cy="19581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507" y="4095710"/>
            <a:ext cx="1855461" cy="222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3" y="368711"/>
            <a:ext cx="8378529" cy="998272"/>
          </a:xfrm>
        </p:spPr>
        <p:txBody>
          <a:bodyPr/>
          <a:lstStyle/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The Question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: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613373" y="185329"/>
            <a:ext cx="4183453" cy="366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praktek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D32CE14B-3BA1-4454-827F-251611057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342647"/>
              </p:ext>
            </p:extLst>
          </p:nvPr>
        </p:nvGraphicFramePr>
        <p:xfrm>
          <a:off x="521283" y="1357748"/>
          <a:ext cx="6405990" cy="330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AEA098C1-E19E-4D03-9A35-14569BC7C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3" name="Graphic 12" descr="Beaker">
              <a:extLst>
                <a:ext uri="{FF2B5EF4-FFF2-40B4-BE49-F238E27FC236}">
                  <a16:creationId xmlns:a16="http://schemas.microsoft.com/office/drawing/2014/main" id="{BF2CC76A-FBA9-49E0-9F1C-2C5299495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750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60" y="0"/>
            <a:ext cx="8378529" cy="1027257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Hasil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 Yang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Saya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Dapatkan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811" y="855023"/>
            <a:ext cx="8378529" cy="57438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- Massa Dari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Buku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Tulis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½ kg = ½ x 1.000 = 0,5 kg x 1.000 = 500 Gram</a:t>
            </a:r>
          </a:p>
          <a:p>
            <a:pPr algn="just">
              <a:buFontTx/>
              <a:buChar char="-"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Diameter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berdasarkan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Penggaris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2,5 cm x 10 = 25 cm = 25 mm  </a:t>
            </a:r>
          </a:p>
          <a:p>
            <a:pPr algn="just">
              <a:buFontTx/>
              <a:buChar char="-"/>
            </a:pP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Panjang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Buku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: 25cm</a:t>
            </a:r>
          </a:p>
          <a:p>
            <a:pPr algn="just">
              <a:buFontTx/>
              <a:buChar char="-"/>
            </a:pP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Lebar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Buku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: 18cm </a:t>
            </a:r>
          </a:p>
          <a:p>
            <a:pPr algn="just">
              <a:buFontTx/>
              <a:buChar char="-"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Tinggi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Buku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: 1cm </a:t>
            </a:r>
          </a:p>
          <a:p>
            <a:pPr algn="just">
              <a:buFontTx/>
              <a:buChar char="-"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Volume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Buku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Tulis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P x L x T = 25 cm x 18 cm x 1 cm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= 450 cm^3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accent5">
                  <a:lumMod val="50000"/>
                </a:schemeClr>
              </a:solidFill>
              <a:latin typeface="Sitka Heading" panose="02000505000000020004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C15E21A-C111-4D39-BB47-E83988E5A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55676" y="0"/>
            <a:ext cx="3193475" cy="6954260"/>
            <a:chOff x="9055676" y="0"/>
            <a:chExt cx="3193475" cy="695426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" name="Graphic 11" descr="Test tubes">
              <a:extLst>
                <a:ext uri="{FF2B5EF4-FFF2-40B4-BE49-F238E27FC236}">
                  <a16:creationId xmlns:a16="http://schemas.microsoft.com/office/drawing/2014/main" id="{57BD2CFA-105C-4606-859E-A8413C62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50534" y="4155643"/>
              <a:ext cx="2798617" cy="2798617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9248E78C-4978-4BEA-A7A3-A371A28672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7636" y="1136073"/>
            <a:ext cx="3791306" cy="346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002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1"/>
            <a:ext cx="8579773" cy="1203959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Hasil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 Dari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Praktek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960120"/>
            <a:ext cx="8579773" cy="5440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1.)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Jawabannya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tidak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sama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karena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ketelitian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/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skala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terkecil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dari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suatu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alat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ukur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berbeda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dengan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ketelitian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yang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dimiliki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oleh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alat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ukur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lain. Jadi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nilai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dan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angka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tafsiran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yang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dihasilkan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dari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pengukuran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suatu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benda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menggunakan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alat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ukur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yang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berbeda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menghasilkan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nilai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atau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hasil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yang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berbeda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juga.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2.)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Kalau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dalam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praktek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yang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saya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gunakan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dikarenakan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faktor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alat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ukur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yang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berbeda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, </a:t>
            </a:r>
          </a:p>
          <a:p>
            <a:pPr marL="0" indent="0" algn="just">
              <a:buNone/>
            </a:pP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tapi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kalau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dalam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keseluruhan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faktor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yang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mempengaruhi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yaitu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yang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pertama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ada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Ketepatan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yaitu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perlu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melakukan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pengukuran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secara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berulang-ulang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.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Berdasarkan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hasil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pengukuran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itu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kita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mendapatkan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beberapa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hasil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pembacaan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skala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yang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berbeda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walaupun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kecil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.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Faktor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lainnya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adalah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Kesalahan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Menghitung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yaitu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alat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ukur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yang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digunakan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dalam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percobaan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atau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penelitian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dapat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memberikan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hasil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pengukuran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yang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tidak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sebenarnya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, Hal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ini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mungkin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terjadi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karena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tergesernya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pengatur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posisi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nol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alat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ukur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3.)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Hasil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Laporan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Hasil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pengukuran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yang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saya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peroleh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tidak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sama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.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Karena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ketelitian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setiap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alat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ukur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berbeda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keterbatasan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ketepatan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suatu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alat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ukur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berbeda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beda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. Ketika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saya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mengukur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sebuah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buku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dengan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menggunakan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alat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ukur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panjang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yaitu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penggaris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hasilnya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dapat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dipastikan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akurat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sampai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0,1 cm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yaitu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bagian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terkecil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pada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penggaris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tersebut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tidak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hanya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perbedaan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dalam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alat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ukur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saja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tapi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juga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dengan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tujuan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yang di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cari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yaitu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kita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mencari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massa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atau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berat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buku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dan juga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panjang,lebar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, dan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tinggi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dari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suatu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buku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tersebut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.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Kemungkinan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besar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bila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kita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mencari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dengan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satu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tujuan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yang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sama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akan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mendapatkan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hasil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yang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sama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.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Demikian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Hasil Dari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Laporan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Penelitian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Yang Saya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Dapatkan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7033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5127" y="2411160"/>
            <a:ext cx="9144000" cy="71992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Rockwell" panose="02060603020205020403" pitchFamily="18" charset="0"/>
              </a:rPr>
              <a:t>Thankyou For Reading Time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1882"/>
            <a:ext cx="9144000" cy="1655762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3790715" y="4482751"/>
            <a:ext cx="3194131" cy="3194131"/>
          </a:xfrm>
          <a:prstGeom prst="rect">
            <a:avLst/>
          </a:prstGeom>
        </p:spPr>
      </p:pic>
      <p:pic>
        <p:nvPicPr>
          <p:cNvPr id="11" name="Graphic 10" descr="Microscope">
            <a:extLst>
              <a:ext uri="{FF2B5EF4-FFF2-40B4-BE49-F238E27FC236}">
                <a16:creationId xmlns:a16="http://schemas.microsoft.com/office/drawing/2014/main" id="{3CB00449-E308-4DF3-9CFD-9A7D30B67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38607" flipH="1">
            <a:off x="-261310" y="1619791"/>
            <a:ext cx="2684499" cy="2684499"/>
          </a:xfrm>
          <a:prstGeom prst="rect">
            <a:avLst/>
          </a:prstGeom>
        </p:spPr>
      </p:pic>
      <p:pic>
        <p:nvPicPr>
          <p:cNvPr id="13" name="Graphic 12" descr="Test tubes">
            <a:extLst>
              <a:ext uri="{FF2B5EF4-FFF2-40B4-BE49-F238E27FC236}">
                <a16:creationId xmlns:a16="http://schemas.microsoft.com/office/drawing/2014/main" id="{6A56DF0C-1331-406E-AEE6-06E0E59FB9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078969">
            <a:off x="1920309" y="4797205"/>
            <a:ext cx="2453456" cy="2453456"/>
          </a:xfrm>
          <a:prstGeom prst="rect">
            <a:avLst/>
          </a:prstGeom>
        </p:spPr>
      </p:pic>
      <p:pic>
        <p:nvPicPr>
          <p:cNvPr id="7" name="Graphic 6" descr="Beaker">
            <a:extLst>
              <a:ext uri="{FF2B5EF4-FFF2-40B4-BE49-F238E27FC236}">
                <a16:creationId xmlns:a16="http://schemas.microsoft.com/office/drawing/2014/main" id="{88D22565-F42F-439B-A6A4-CF161165E6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213697">
            <a:off x="-491837" y="3688628"/>
            <a:ext cx="3245427" cy="3245427"/>
          </a:xfrm>
          <a:prstGeom prst="rect">
            <a:avLst/>
          </a:prstGeom>
        </p:spPr>
      </p:pic>
      <p:pic>
        <p:nvPicPr>
          <p:cNvPr id="9" name="Graphic 8" descr="Flask">
            <a:extLst>
              <a:ext uri="{FF2B5EF4-FFF2-40B4-BE49-F238E27FC236}">
                <a16:creationId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451125">
            <a:off x="8514237" y="-118161"/>
            <a:ext cx="3005286" cy="3005286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096A91-93C8-4C7A-BF68-944591874A6D}">
  <ds:schemaRefs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16c05727-aa75-4e4a-9b5f-8a80a1165891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0</TotalTime>
  <Words>512</Words>
  <Application>Microsoft Office PowerPoint</Application>
  <PresentationFormat>Widescreen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4" baseType="lpstr">
      <vt:lpstr>PMingLiU-ExtB</vt:lpstr>
      <vt:lpstr>SimSun</vt:lpstr>
      <vt:lpstr>STLiti</vt:lpstr>
      <vt:lpstr>STXinwei</vt:lpstr>
      <vt:lpstr>Arial</vt:lpstr>
      <vt:lpstr>Bahnschrift SemiBold</vt:lpstr>
      <vt:lpstr>Bahnschrift SemiBold Condensed</vt:lpstr>
      <vt:lpstr>Bahnschrift SemiLight Condensed</vt:lpstr>
      <vt:lpstr>Calibri</vt:lpstr>
      <vt:lpstr>Calibri Light</vt:lpstr>
      <vt:lpstr>Monotype Corsiva</vt:lpstr>
      <vt:lpstr>Rockwell</vt:lpstr>
      <vt:lpstr>Showcard Gothic</vt:lpstr>
      <vt:lpstr>Sitka Heading</vt:lpstr>
      <vt:lpstr>Stencil</vt:lpstr>
      <vt:lpstr>Tahoma</vt:lpstr>
      <vt:lpstr>Office Theme</vt:lpstr>
      <vt:lpstr>Praktek Pengukuran Besaran Fisika</vt:lpstr>
      <vt:lpstr>Dengan Tujuan:  Menentukan Massa Jenis Benda Menggunakan Persamaan </vt:lpstr>
      <vt:lpstr>ALAT DAN BAHAN YANG DI GUNAKAN:</vt:lpstr>
      <vt:lpstr>The Question:</vt:lpstr>
      <vt:lpstr>Hasil Yang Saya Dapatkan:</vt:lpstr>
      <vt:lpstr>Hasil Dari Praktek:</vt:lpstr>
      <vt:lpstr>Thankyou For Reading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2021-08-02T02:11:11Z</dcterms:created>
  <dcterms:modified xsi:type="dcterms:W3CDTF">2021-08-05T08:02:24Z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